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media/image18.gif" ContentType="image/gif"/>
  <Override PartName="/ppt/media/image1.png" ContentType="image/png"/>
  <Override PartName="/ppt/media/image4.png" ContentType="image/png"/>
  <Override PartName="/ppt/media/image5.png" ContentType="image/png"/>
  <Override PartName="/ppt/media/image3.png" ContentType="image/png"/>
  <Override PartName="/ppt/media/image7.png" ContentType="image/png"/>
  <Override PartName="/ppt/media/image6.png" ContentType="image/png"/>
  <Override PartName="/ppt/media/image2.png" ContentType="image/png"/>
  <Override PartName="/ppt/media/image8.png" ContentType="image/png"/>
  <Override PartName="/ppt/media/image9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9.png" ContentType="image/png"/>
  <Override PartName="/ppt/media/image22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1.png" ContentType="image/png"/>
  <Override PartName="/ppt/media/image20.png" ContentType="image/png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8.xml" ContentType="application/vnd.openxmlformats-officedocument.theme+xml"/>
  <Override PartName="/ppt/theme/theme1.xml" ContentType="application/vnd.openxmlformats-officedocument.theme+xml"/>
  <Override PartName="/ppt/theme/theme9.xml" ContentType="application/vnd.openxmlformats-officedocument.theme+xml"/>
  <Override PartName="/ppt/theme/theme2.xml" ContentType="application/vnd.openxmlformats-officedocument.theme+xml"/>
  <Override PartName="/ppt/theme/theme7.xml" ContentType="application/vnd.openxmlformats-officedocument.theme+xml"/>
  <Override PartName="/ppt/theme/theme3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move the </a:t>
            </a:r>
            <a:r>
              <a:rPr b="0" lang="pt-BR" sz="4400" spc="-1" strike="noStrike">
                <a:latin typeface="Arial"/>
              </a:rPr>
              <a:t>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320" cy="533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320" cy="533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320" cy="53388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1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5E97215-8C68-4334-940B-6B5926C8415B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body"/>
          </p:nvPr>
        </p:nvSpPr>
        <p:spPr>
          <a:xfrm>
            <a:off x="832680" y="5937840"/>
            <a:ext cx="6665040" cy="5623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4716360" y="11876400"/>
            <a:ext cx="3615120" cy="62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5E164265-48D9-4533-B288-0A7E123DC9B3}" type="slidenum">
              <a:rPr b="0" lang="pt-BR" sz="1800" spc="-1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b="0" lang="pt-BR" sz="18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9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0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9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0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</a:t>
            </a:r>
            <a:r>
              <a:rPr b="0" lang="pt-BR" sz="4400" spc="-1" strike="noStrike">
                <a:latin typeface="Arial"/>
              </a:rPr>
              <a:t>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Resultado de imagem para inpe logo"/>
          <p:cNvPicPr/>
          <p:nvPr/>
        </p:nvPicPr>
        <p:blipFill>
          <a:blip r:embed="rId2"/>
          <a:stretch/>
        </p:blipFill>
        <p:spPr>
          <a:xfrm>
            <a:off x="436680" y="374760"/>
            <a:ext cx="888120" cy="713160"/>
          </a:xfrm>
          <a:prstGeom prst="rect">
            <a:avLst/>
          </a:prstGeom>
          <a:ln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7829280" y="7099560"/>
            <a:ext cx="216504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pt-BR" sz="1100" spc="-1" strike="noStrike">
                <a:solidFill>
                  <a:srgbClr val="00005a"/>
                </a:solidFill>
                <a:latin typeface="Times New Roman"/>
                <a:ea typeface="DejaVu Sans"/>
              </a:rPr>
              <a:t>VII ESBMet  2017</a:t>
            </a:r>
            <a:endParaRPr b="0" lang="pt-BR" sz="11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pt-BR" sz="1100" spc="-1" strike="noStrike">
                <a:solidFill>
                  <a:srgbClr val="00005a"/>
                </a:solidFill>
                <a:latin typeface="Times New Roman"/>
                <a:ea typeface="DejaVu Sans"/>
              </a:rPr>
              <a:t>Pelotas, RS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40" name="CustomShape 2"/>
          <p:cNvSpPr/>
          <p:nvPr/>
        </p:nvSpPr>
        <p:spPr>
          <a:xfrm>
            <a:off x="7738200" y="5056920"/>
            <a:ext cx="216504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pt-BR" sz="1100" spc="-1" strike="noStrike">
                <a:solidFill>
                  <a:srgbClr val="00005a"/>
                </a:solidFill>
                <a:latin typeface="Times New Roman"/>
                <a:ea typeface="DejaVu Sans"/>
              </a:rPr>
              <a:t>VII ESBMet  2017</a:t>
            </a:r>
            <a:endParaRPr b="0" lang="pt-BR" sz="11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pt-BR" sz="1100" spc="-1" strike="noStrike">
                <a:solidFill>
                  <a:srgbClr val="00005a"/>
                </a:solidFill>
                <a:latin typeface="Times New Roman"/>
                <a:ea typeface="DejaVu Sans"/>
              </a:rPr>
              <a:t>Pelotas, RS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</a:t>
            </a:r>
            <a:r>
              <a:rPr b="0" lang="pt-BR" sz="4400" spc="-1" strike="noStrike">
                <a:latin typeface="Arial"/>
              </a:rPr>
              <a:t>edit the </a:t>
            </a:r>
            <a:r>
              <a:rPr b="0" lang="pt-BR" sz="4400" spc="-1" strike="noStrike">
                <a:latin typeface="Arial"/>
              </a:rPr>
              <a:t>title </a:t>
            </a:r>
            <a:r>
              <a:rPr b="0" lang="pt-BR" sz="4400" spc="-1" strike="noStrike">
                <a:latin typeface="Arial"/>
              </a:rPr>
              <a:t>text </a:t>
            </a:r>
            <a:r>
              <a:rPr b="0" lang="pt-BR" sz="4400" spc="-1" strike="noStrike">
                <a:latin typeface="Arial"/>
              </a:rPr>
              <a:t>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1800" spc="-1" strike="noStrike">
                <a:latin typeface="Arial"/>
              </a:rPr>
              <a:t>Click to edit the title text format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Click to edit the outline text format</a:t>
            </a:r>
            <a:endParaRPr b="0" lang="pt-BR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Second Outline Level</a:t>
            </a:r>
            <a:endParaRPr b="0" lang="pt-BR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Third Outline Level</a:t>
            </a:r>
            <a:endParaRPr b="0" lang="pt-BR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Fourth Outline Level</a:t>
            </a:r>
            <a:endParaRPr b="0" lang="pt-BR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Fifth Outline Level</a:t>
            </a:r>
            <a:endParaRPr b="0" lang="pt-BR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Sixth Outline Level</a:t>
            </a:r>
            <a:endParaRPr b="0" lang="pt-BR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Seventh Outline Level</a:t>
            </a:r>
            <a:endParaRPr b="0" lang="pt-B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</a:t>
            </a:r>
            <a:r>
              <a:rPr b="0" lang="pt-BR" sz="4400" spc="-1" strike="noStrike">
                <a:latin typeface="Arial"/>
              </a:rPr>
              <a:t>the title text </a:t>
            </a:r>
            <a:r>
              <a:rPr b="0" lang="pt-BR" sz="4400" spc="-1" strike="noStrike">
                <a:latin typeface="Arial"/>
              </a:rPr>
              <a:t>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</a:t>
            </a:r>
            <a:r>
              <a:rPr b="0" lang="pt-BR" sz="4400" spc="-1" strike="noStrike">
                <a:latin typeface="Arial"/>
              </a:rPr>
              <a:t>the title text </a:t>
            </a:r>
            <a:r>
              <a:rPr b="0" lang="pt-BR" sz="4400" spc="-1" strike="noStrike">
                <a:latin typeface="Arial"/>
              </a:rPr>
              <a:t>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</a:t>
            </a:r>
            <a:r>
              <a:rPr b="0" lang="pt-BR" sz="4400" spc="-1" strike="noStrike">
                <a:latin typeface="Arial"/>
              </a:rPr>
              <a:t>the title text </a:t>
            </a:r>
            <a:r>
              <a:rPr b="0" lang="pt-BR" sz="4400" spc="-1" strike="noStrike">
                <a:latin typeface="Arial"/>
              </a:rPr>
              <a:t>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56000" y="1761480"/>
            <a:ext cx="8568360" cy="121500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Clique para </a:t>
            </a: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editar o estilo </a:t>
            </a: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do título </a:t>
            </a: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mestre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dt"/>
          </p:nvPr>
        </p:nvSpPr>
        <p:spPr>
          <a:xfrm>
            <a:off x="504000" y="5256000"/>
            <a:ext cx="2351880" cy="301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E12BE06-C240-499A-9E55-AB1811ACB0B1}" type="datetime">
              <a:rPr b="0" lang="pt-BR" sz="1200" spc="-1" strike="noStrike">
                <a:solidFill>
                  <a:srgbClr val="8b8b8b"/>
                </a:solidFill>
                <a:latin typeface="Calibri"/>
              </a:rPr>
              <a:t>15/07/20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ftr"/>
          </p:nvPr>
        </p:nvSpPr>
        <p:spPr>
          <a:xfrm>
            <a:off x="3443760" y="5256000"/>
            <a:ext cx="3191760" cy="301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sldNum"/>
          </p:nvPr>
        </p:nvSpPr>
        <p:spPr>
          <a:xfrm>
            <a:off x="7224120" y="5256000"/>
            <a:ext cx="2351880" cy="301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88AFAF7-8354-4A07-AA29-D7144D476677}" type="slidenum">
              <a:rPr b="0" lang="pt-B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B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3300" spc="-1" strike="noStrike">
                <a:solidFill>
                  <a:srgbClr val="000000"/>
                </a:solidFill>
                <a:latin typeface="Calibri Light"/>
              </a:rPr>
              <a:t>Clique para editar o </a:t>
            </a:r>
            <a:r>
              <a:rPr b="0" lang="pt-BR" sz="3300" spc="-1" strike="noStrike">
                <a:solidFill>
                  <a:srgbClr val="000000"/>
                </a:solidFill>
                <a:latin typeface="Calibri Light"/>
              </a:rPr>
              <a:t>título mestre</a:t>
            </a:r>
            <a:endParaRPr b="0" lang="pt-BR" sz="3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92640" y="1509480"/>
            <a:ext cx="8694360" cy="3597840"/>
          </a:xfrm>
          <a:prstGeom prst="rect">
            <a:avLst/>
          </a:prstGeom>
        </p:spPr>
        <p:txBody>
          <a:bodyPr>
            <a:noAutofit/>
          </a:bodyPr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100" spc="-1" strike="noStrike">
                <a:solidFill>
                  <a:srgbClr val="000000"/>
                </a:solidFill>
                <a:latin typeface="Calibri"/>
              </a:rPr>
              <a:t>Clique para editar o texto mestre</a:t>
            </a:r>
            <a:endParaRPr b="0" lang="pt-BR" sz="2100" spc="-1" strike="noStrike">
              <a:solidFill>
                <a:srgbClr val="000000"/>
              </a:solidFill>
              <a:latin typeface="Calibri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Segundo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2" marL="85716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500" spc="-1" strike="noStrike">
                <a:solidFill>
                  <a:srgbClr val="000000"/>
                </a:solidFill>
                <a:latin typeface="Calibri"/>
              </a:rPr>
              <a:t>Terceiro nível</a:t>
            </a:r>
            <a:endParaRPr b="0" lang="pt-BR" sz="1500" spc="-1" strike="noStrike">
              <a:solidFill>
                <a:srgbClr val="000000"/>
              </a:solidFill>
              <a:latin typeface="Calibri"/>
            </a:endParaRPr>
          </a:p>
          <a:p>
            <a:pPr lvl="3" marL="12002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350" spc="-1" strike="noStrike">
                <a:solidFill>
                  <a:srgbClr val="000000"/>
                </a:solidFill>
                <a:latin typeface="Calibri"/>
              </a:rPr>
              <a:t>Quarto nível</a:t>
            </a:r>
            <a:endParaRPr b="0" lang="pt-BR" sz="1350" spc="-1" strike="noStrike">
              <a:solidFill>
                <a:srgbClr val="000000"/>
              </a:solidFill>
              <a:latin typeface="Calibri"/>
            </a:endParaRPr>
          </a:p>
          <a:p>
            <a:pPr lvl="4" marL="154296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350" spc="-1" strike="noStrike">
                <a:solidFill>
                  <a:srgbClr val="000000"/>
                </a:solidFill>
                <a:latin typeface="Calibri"/>
              </a:rPr>
              <a:t>Quinto nível</a:t>
            </a:r>
            <a:endParaRPr b="0" lang="pt-BR" sz="1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dt"/>
          </p:nvPr>
        </p:nvSpPr>
        <p:spPr>
          <a:xfrm>
            <a:off x="692640" y="5256000"/>
            <a:ext cx="2267640" cy="301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DAB2CA5-9392-4082-8227-8ED0D6FB7790}" type="datetime">
              <a:rPr b="0" lang="pt-BR" sz="900" spc="-1" strike="noStrike">
                <a:solidFill>
                  <a:srgbClr val="8b8b8b"/>
                </a:solidFill>
                <a:latin typeface="Calibri"/>
              </a:rPr>
              <a:t>15/07/20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ftr"/>
          </p:nvPr>
        </p:nvSpPr>
        <p:spPr>
          <a:xfrm>
            <a:off x="3339000" y="5256000"/>
            <a:ext cx="3402000" cy="301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sldNum"/>
          </p:nvPr>
        </p:nvSpPr>
        <p:spPr>
          <a:xfrm>
            <a:off x="7119360" y="5256000"/>
            <a:ext cx="2267640" cy="301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37B81F6-1FD2-46D6-A3E1-554ED6E8571A}" type="slidenum">
              <a:rPr b="0" lang="pt-BR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BR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gif"/><Relationship Id="rId2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7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8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67640" y="2018160"/>
            <a:ext cx="906948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Por que acoplamento entre modelos numéricos é importante?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2016000" y="360000"/>
            <a:ext cx="6276240" cy="502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4" name="Table 1"/>
          <p:cNvGraphicFramePr/>
          <p:nvPr/>
        </p:nvGraphicFramePr>
        <p:xfrm>
          <a:off x="137880" y="730800"/>
          <a:ext cx="5310360" cy="4190040"/>
        </p:xfrm>
        <a:graphic>
          <a:graphicData uri="http://schemas.openxmlformats.org/drawingml/2006/table">
            <a:tbl>
              <a:tblPr/>
              <a:tblGrid>
                <a:gridCol w="1931400"/>
                <a:gridCol w="1791720"/>
                <a:gridCol w="1587600"/>
              </a:tblGrid>
              <a:tr h="329400">
                <a:tc gridSpan="3"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600" spc="-1" strike="noStrike">
                          <a:solidFill>
                            <a:srgbClr val="ffffff"/>
                          </a:solidFill>
                          <a:latin typeface="Cambria"/>
                        </a:rPr>
                        <a:t>W</a:t>
                      </a:r>
                      <a:r>
                        <a:rPr b="0" lang="pt-BR" sz="1600" spc="-1" strike="noStrike">
                          <a:solidFill>
                            <a:srgbClr val="ffffff"/>
                          </a:solidFill>
                          <a:latin typeface="Cambria"/>
                        </a:rPr>
                        <a:t>eather </a:t>
                      </a:r>
                      <a:r>
                        <a:rPr b="1" lang="pt-BR" sz="1600" spc="-1" strike="noStrike">
                          <a:solidFill>
                            <a:srgbClr val="ffffff"/>
                          </a:solidFill>
                          <a:latin typeface="Cambria"/>
                        </a:rPr>
                        <a:t>R</a:t>
                      </a:r>
                      <a:r>
                        <a:rPr b="0" lang="pt-BR" sz="1600" spc="-1" strike="noStrike">
                          <a:solidFill>
                            <a:srgbClr val="ffffff"/>
                          </a:solidFill>
                          <a:latin typeface="Cambria"/>
                        </a:rPr>
                        <a:t>esearch and </a:t>
                      </a:r>
                      <a:r>
                        <a:rPr b="1" lang="pt-BR" sz="1600" spc="-1" strike="noStrike">
                          <a:solidFill>
                            <a:srgbClr val="ffffff"/>
                          </a:solidFill>
                          <a:latin typeface="Cambria"/>
                        </a:rPr>
                        <a:t>F</a:t>
                      </a:r>
                      <a:r>
                        <a:rPr b="0" lang="pt-BR" sz="1600" spc="-1" strike="noStrike">
                          <a:solidFill>
                            <a:srgbClr val="ffffff"/>
                          </a:solidFill>
                          <a:latin typeface="Cambria"/>
                        </a:rPr>
                        <a:t>orecasting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00600"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Período de integração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gridSpan="2"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01 a 30 de Outubro de 2018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00600"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Resolução espacial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gridSpan="2"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20 km x 20 km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00600"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Pontos de Grade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gridSpan="2"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380 x 380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00600"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Níveis Verticais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gridSpan="2"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38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00600"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Resolução temporal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gridSpan="2"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A cada 6 horas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00600"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Input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gridSpan="2"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ERA5 (C3S, 2017)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00600"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Projeção cartográfica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gridSpan="2"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Estereográfica Polar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509400">
                <a:tc rowSpan="6"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Parametrizações físicas</a:t>
                      </a:r>
                      <a:endParaRPr b="0" lang="pt-BR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Radiação de onda Curta e Longa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RRTMG </a:t>
                      </a:r>
                      <a:endParaRPr b="0" lang="pt-BR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44856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Camada superficial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MM5 </a:t>
                      </a:r>
                      <a:endParaRPr b="0" lang="pt-BR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(Belkaars, 1994)</a:t>
                      </a:r>
                      <a:endParaRPr b="0" lang="pt-BR" sz="10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060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Superfície terrestre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Unified Noah 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44856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Camada Limite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Yonsei</a:t>
                      </a:r>
                      <a:endParaRPr b="0" lang="pt-BR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060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Cumulus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Kain-Fritsch 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060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Microfísica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WSM6 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5" name="Table 2"/>
          <p:cNvGraphicFramePr/>
          <p:nvPr/>
        </p:nvGraphicFramePr>
        <p:xfrm>
          <a:off x="5776200" y="1474560"/>
          <a:ext cx="3561120" cy="1658160"/>
        </p:xfrm>
        <a:graphic>
          <a:graphicData uri="http://schemas.openxmlformats.org/drawingml/2006/table">
            <a:tbl>
              <a:tblPr/>
              <a:tblGrid>
                <a:gridCol w="1780560"/>
                <a:gridCol w="1780920"/>
              </a:tblGrid>
              <a:tr h="456120">
                <a:tc gridSpan="2"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ffffff"/>
                          </a:solidFill>
                          <a:latin typeface="Cambria"/>
                        </a:rPr>
                        <a:t>ERA5 Reanalysis</a:t>
                      </a:r>
                      <a:endParaRPr b="0" lang="pt-BR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050" spc="-1" strike="noStrike">
                          <a:solidFill>
                            <a:srgbClr val="ffffff"/>
                          </a:solidFill>
                          <a:latin typeface="Cambria"/>
                        </a:rPr>
                        <a:t>(C3S, 2017)</a:t>
                      </a:r>
                      <a:endParaRPr b="0" lang="pt-BR" sz="105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00600"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Resolução Espacial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0,25° x 0,25°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0600"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Cobertura Temporal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1979 até o presente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0600"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Resolução Temporal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Horário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0600"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Níveis Verticais 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37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366" name="CustomShape 3"/>
          <p:cNvSpPr/>
          <p:nvPr/>
        </p:nvSpPr>
        <p:spPr>
          <a:xfrm>
            <a:off x="5839200" y="3898440"/>
            <a:ext cx="3531960" cy="920160"/>
          </a:xfrm>
          <a:prstGeom prst="rect">
            <a:avLst/>
          </a:prstGeom>
          <a:solidFill>
            <a:srgbClr val="ffffff"/>
          </a:solidFill>
          <a:ln w="12600">
            <a:solidFill>
              <a:srgbClr val="4472c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O ERA5, disponibilizado pelo ECMWF, representa o estado da arte em reanálises da atmosfera e superfície do oceano.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67" name="CustomShape 4"/>
          <p:cNvSpPr/>
          <p:nvPr/>
        </p:nvSpPr>
        <p:spPr>
          <a:xfrm>
            <a:off x="603360" y="-134280"/>
            <a:ext cx="86932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b">
            <a:normAutofit/>
          </a:bodyPr>
          <a:p>
            <a:pPr algn="ctr">
              <a:lnSpc>
                <a:spcPct val="90000"/>
              </a:lnSpc>
            </a:pPr>
            <a:r>
              <a:rPr b="1" lang="pt-BR" sz="3300" spc="-1" strike="noStrike">
                <a:solidFill>
                  <a:srgbClr val="2f5597"/>
                </a:solidFill>
                <a:latin typeface="Calibri Light"/>
                <a:ea typeface="DejaVu Sans"/>
              </a:rPr>
              <a:t>Simulação Antártica</a:t>
            </a:r>
            <a:endParaRPr b="0" lang="pt-BR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5780160" y="2499840"/>
            <a:ext cx="3597840" cy="980640"/>
          </a:xfrm>
          <a:prstGeom prst="rect">
            <a:avLst/>
          </a:prstGeom>
          <a:solidFill>
            <a:srgbClr val="ffffff"/>
          </a:solidFill>
          <a:ln w="12600">
            <a:solidFill>
              <a:srgbClr val="4472c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>
            <a:spAutoFit/>
          </a:bodyPr>
          <a:p>
            <a:pPr algn="ctr">
              <a:lnSpc>
                <a:spcPct val="100000"/>
              </a:lnSpc>
            </a:pPr>
            <a:r>
              <a:rPr b="1" lang="pt-BR" sz="1500" spc="-1" strike="noStrike">
                <a:solidFill>
                  <a:srgbClr val="000000"/>
                </a:solidFill>
                <a:latin typeface="Cambria"/>
                <a:ea typeface="DejaVu Sans"/>
              </a:rPr>
              <a:t>Simulação realizada para os dias 01 a 31 de Outubro de </a:t>
            </a:r>
            <a:r>
              <a:rPr b="1" lang="pt-BR" sz="1500" spc="-1" strike="noStrike">
                <a:solidFill>
                  <a:srgbClr val="000000"/>
                </a:solidFill>
                <a:latin typeface="Cambria"/>
                <a:ea typeface="DejaVu Sans"/>
              </a:rPr>
              <a:t>2018</a:t>
            </a:r>
            <a:endParaRPr b="0" lang="pt-BR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500" spc="-1" strike="noStrike">
                <a:solidFill>
                  <a:srgbClr val="000000"/>
                </a:solidFill>
                <a:latin typeface="Cambria"/>
                <a:ea typeface="DejaVu Sans"/>
              </a:rPr>
              <a:t>Fluxo de Calor Latente (W/m ²)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603360" y="-134280"/>
            <a:ext cx="86932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b">
            <a:normAutofit/>
          </a:bodyPr>
          <a:p>
            <a:pPr algn="ctr">
              <a:lnSpc>
                <a:spcPct val="90000"/>
              </a:lnSpc>
            </a:pPr>
            <a:r>
              <a:rPr b="1" lang="pt-BR" sz="3300" spc="-1" strike="noStrike">
                <a:solidFill>
                  <a:srgbClr val="2f5597"/>
                </a:solidFill>
                <a:latin typeface="Calibri Light"/>
                <a:ea typeface="DejaVu Sans"/>
              </a:rPr>
              <a:t>Simulação Antártica</a:t>
            </a:r>
            <a:endParaRPr b="0" lang="pt-BR" sz="3300" spc="-1" strike="noStrike">
              <a:latin typeface="Arial"/>
            </a:endParaRPr>
          </a:p>
        </p:txBody>
      </p:sp>
      <p:pic>
        <p:nvPicPr>
          <p:cNvPr id="370" name="Imagem 4_0" descr=""/>
          <p:cNvPicPr/>
          <p:nvPr/>
        </p:nvPicPr>
        <p:blipFill>
          <a:blip r:embed="rId1"/>
          <a:stretch/>
        </p:blipFill>
        <p:spPr>
          <a:xfrm>
            <a:off x="167760" y="1093320"/>
            <a:ext cx="5081040" cy="392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" descr=""/>
          <p:cNvPicPr/>
          <p:nvPr/>
        </p:nvPicPr>
        <p:blipFill>
          <a:blip r:embed="rId1"/>
          <a:stretch/>
        </p:blipFill>
        <p:spPr>
          <a:xfrm>
            <a:off x="504000" y="3306960"/>
            <a:ext cx="3384000" cy="1805040"/>
          </a:xfrm>
          <a:prstGeom prst="rect">
            <a:avLst/>
          </a:prstGeom>
          <a:ln>
            <a:noFill/>
          </a:ln>
        </p:spPr>
      </p:pic>
      <p:pic>
        <p:nvPicPr>
          <p:cNvPr id="372" name="" descr=""/>
          <p:cNvPicPr/>
          <p:nvPr/>
        </p:nvPicPr>
        <p:blipFill>
          <a:blip r:embed="rId2"/>
          <a:stretch/>
        </p:blipFill>
        <p:spPr>
          <a:xfrm>
            <a:off x="4536000" y="3574080"/>
            <a:ext cx="4752000" cy="132192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3"/>
          <a:stretch/>
        </p:blipFill>
        <p:spPr>
          <a:xfrm>
            <a:off x="2684160" y="288000"/>
            <a:ext cx="5163840" cy="247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339480" y="1041840"/>
            <a:ext cx="5715720" cy="269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50000"/>
              </a:lnSpc>
            </a:pPr>
            <a:r>
              <a:rPr b="0" lang="pt-BR" sz="1800" spc="-1" strike="noStrike">
                <a:solidFill>
                  <a:srgbClr val="2e75b6"/>
                </a:solidFill>
                <a:latin typeface="Calibri"/>
                <a:ea typeface="Calibri"/>
              </a:rPr>
              <a:t> </a:t>
            </a:r>
            <a:r>
              <a:rPr b="1" lang="pt-BR" sz="1800" spc="-1" strike="noStrike">
                <a:solidFill>
                  <a:srgbClr val="1f4e79"/>
                </a:solidFill>
                <a:latin typeface="Calibri"/>
                <a:ea typeface="Calibri"/>
              </a:rPr>
              <a:t>1ª Edição</a:t>
            </a:r>
            <a:endParaRPr b="0" lang="pt-BR" sz="1800" spc="-1" strike="noStrike">
              <a:latin typeface="Arial"/>
            </a:endParaRPr>
          </a:p>
          <a:p>
            <a:pPr marL="171360" indent="-170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200" spc="-1" strike="noStrike">
                <a:solidFill>
                  <a:srgbClr val="000000"/>
                </a:solidFill>
                <a:latin typeface="Montserrat Light"/>
                <a:ea typeface="Montserrat Light"/>
              </a:rPr>
              <a:t>Publicado em Setembro de 2018.</a:t>
            </a:r>
            <a:endParaRPr b="0" lang="pt-BR" sz="1200" spc="-1" strike="noStrike">
              <a:latin typeface="Arial"/>
            </a:endParaRPr>
          </a:p>
          <a:p>
            <a:pPr marL="171360" indent="-170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200" spc="-1" strike="noStrike">
                <a:solidFill>
                  <a:srgbClr val="000000"/>
                </a:solidFill>
                <a:latin typeface="Montserrat Light"/>
                <a:ea typeface="Montserrat Light"/>
              </a:rPr>
              <a:t>Ensinar ao leitor as etapas necessárias para utilizar o COAWST, desde a instalação do modelo até a configuração e simulação de um caso teste.</a:t>
            </a:r>
            <a:endParaRPr b="0" lang="pt-BR" sz="1200" spc="-1" strike="noStrike">
              <a:latin typeface="Arial"/>
            </a:endParaRPr>
          </a:p>
          <a:p>
            <a:pPr marL="171360" indent="-170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200" spc="-1" strike="noStrike">
                <a:solidFill>
                  <a:srgbClr val="000000"/>
                </a:solidFill>
                <a:latin typeface="Montserrat Light"/>
                <a:ea typeface="Montserrat Light"/>
              </a:rPr>
              <a:t>Utilizar o COAWST em um cluster com comunicação paralela (MPI).</a:t>
            </a:r>
            <a:endParaRPr b="0" lang="pt-BR" sz="1200" spc="-1" strike="noStrike">
              <a:latin typeface="Arial"/>
            </a:endParaRPr>
          </a:p>
          <a:p>
            <a:pPr marL="171360" indent="-170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200" spc="-1" strike="noStrike">
                <a:solidFill>
                  <a:srgbClr val="000000"/>
                </a:solidFill>
                <a:latin typeface="Montserrat Light"/>
                <a:ea typeface="Montserrat Light"/>
              </a:rPr>
              <a:t>Como configurar o modelo oceânico (ROMS), atmosférico (WRF) e o de ondas (SWAN).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200" spc="-1" strike="noStrike">
              <a:latin typeface="Arial"/>
            </a:endParaRPr>
          </a:p>
        </p:txBody>
      </p:sp>
      <p:pic>
        <p:nvPicPr>
          <p:cNvPr id="375" name="Picture 5_0" descr="A close up of a logo&#10;&#10;Description generated with high confidence"/>
          <p:cNvPicPr/>
          <p:nvPr/>
        </p:nvPicPr>
        <p:blipFill>
          <a:blip r:embed="rId1"/>
          <a:srcRect l="8019" t="0" r="8019" b="0"/>
          <a:stretch/>
        </p:blipFill>
        <p:spPr>
          <a:xfrm>
            <a:off x="6145560" y="0"/>
            <a:ext cx="3933360" cy="5668920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617400" y="3521520"/>
            <a:ext cx="2076480" cy="155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i="1" lang="pt-BR" sz="1400" spc="-1" strike="noStrike">
                <a:solidFill>
                  <a:srgbClr val="44546a"/>
                </a:solidFill>
                <a:latin typeface="Montserrat Semi"/>
                <a:ea typeface="DejaVu Sans"/>
              </a:rPr>
              <a:t>model2roms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00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Ferramenta criada em Python para geração de grade e condições de fronteira e inicial do modelo oceânico ROMS.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3391560" y="3592080"/>
            <a:ext cx="2237040" cy="154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i="1" lang="pt-BR" sz="1200" spc="-1" strike="noStrike">
                <a:solidFill>
                  <a:srgbClr val="44546a"/>
                </a:solidFill>
                <a:latin typeface="Montserrat Semi"/>
                <a:ea typeface="Montserrat Semi"/>
              </a:rPr>
              <a:t>WRF Preprocessing System (WPS)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000" spc="-1" strike="noStrike">
                <a:solidFill>
                  <a:srgbClr val="000000"/>
                </a:solidFill>
                <a:latin typeface="Montserrat Light"/>
                <a:ea typeface="Montserrat Light"/>
              </a:rPr>
              <a:t>Guia para utilizar o WPS em um cluster com comunicação paralela localizado no CPTEC/INPE.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378" name="CustomShape 4"/>
          <p:cNvSpPr/>
          <p:nvPr/>
        </p:nvSpPr>
        <p:spPr>
          <a:xfrm>
            <a:off x="304200" y="667440"/>
            <a:ext cx="571572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Desenvolvido para auxiliar novos usuários do sistema de modelagem regional acoplada COAWST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79" name="CustomShape 5"/>
          <p:cNvSpPr/>
          <p:nvPr/>
        </p:nvSpPr>
        <p:spPr>
          <a:xfrm>
            <a:off x="105840" y="311760"/>
            <a:ext cx="64587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1f4e79"/>
                </a:solidFill>
                <a:latin typeface="Montserrat Light"/>
                <a:ea typeface="Montserrat Light"/>
              </a:rPr>
              <a:t>Guia Prático para Configuração do COAWST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80" name="CustomShape 6"/>
          <p:cNvSpPr/>
          <p:nvPr/>
        </p:nvSpPr>
        <p:spPr>
          <a:xfrm>
            <a:off x="341640" y="5167440"/>
            <a:ext cx="571572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900" spc="-1" strike="noStrike">
                <a:solidFill>
                  <a:srgbClr val="000000"/>
                </a:solidFill>
                <a:latin typeface="Calibri"/>
                <a:ea typeface="Calibri"/>
              </a:rPr>
              <a:t>SUTIL, U. A.; PEZZI, L. P. Guia prático para utilização do COAWST. São José dos Campos: INPE, 2018. 86 p. IBI: &lt;8JMKD3MGP3W34R/3RQSQ2L&gt;. ISBN: &lt;978-85-17-00093-5&gt;. Disponível em: &lt;http://urlib.net/rep/8JMKD3MGP3W345/35QSQ2L&gt;.</a:t>
            </a:r>
            <a:endParaRPr b="0" lang="pt-BR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304200" y="739440"/>
            <a:ext cx="571572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Desenvolvido para auxiliar novos usuários do sistema de modelagem regional acoplada COAWST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374760" y="1207440"/>
            <a:ext cx="5715720" cy="296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50000"/>
              </a:lnSpc>
            </a:pPr>
            <a:r>
              <a:rPr b="1" lang="pt-BR" sz="1800" spc="-1" strike="noStrike">
                <a:solidFill>
                  <a:srgbClr val="1f4e79"/>
                </a:solidFill>
                <a:latin typeface="Calibri"/>
                <a:ea typeface="Calibri"/>
              </a:rPr>
              <a:t> </a:t>
            </a:r>
            <a:r>
              <a:rPr b="1" lang="pt-BR" sz="1800" spc="-1" strike="noStrike">
                <a:solidFill>
                  <a:srgbClr val="1f4e79"/>
                </a:solidFill>
                <a:latin typeface="Calibri"/>
                <a:ea typeface="Calibri"/>
              </a:rPr>
              <a:t>2ª Edição</a:t>
            </a:r>
            <a:endParaRPr b="0" lang="pt-BR" sz="1800" spc="-1" strike="noStrike">
              <a:latin typeface="Arial"/>
            </a:endParaRPr>
          </a:p>
          <a:p>
            <a:pPr marL="171360" indent="-170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200" spc="-1" strike="noStrike">
                <a:solidFill>
                  <a:srgbClr val="000000"/>
                </a:solidFill>
                <a:latin typeface="Montserrat Light"/>
                <a:ea typeface="Montserrat Light"/>
              </a:rPr>
              <a:t>Publicado em Setembro de 2019.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200" spc="-1" strike="noStrike">
              <a:latin typeface="Arial"/>
            </a:endParaRPr>
          </a:p>
          <a:p>
            <a:pPr marL="171360" indent="-170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200" spc="-1" strike="noStrike">
                <a:solidFill>
                  <a:srgbClr val="000000"/>
                </a:solidFill>
                <a:latin typeface="Montserrat Light"/>
                <a:ea typeface="Montserrat Light"/>
              </a:rPr>
              <a:t>Atualização do COAWST com a versão 3.4 e com a nova versão do </a:t>
            </a:r>
            <a:r>
              <a:rPr b="0" i="1" lang="pt-BR" sz="1200" spc="-1" strike="noStrike">
                <a:solidFill>
                  <a:srgbClr val="000000"/>
                </a:solidFill>
                <a:latin typeface="Montserrat Light"/>
                <a:ea typeface="Montserrat Light"/>
              </a:rPr>
              <a:t>model2roms</a:t>
            </a:r>
            <a:r>
              <a:rPr b="0" lang="pt-BR" sz="1200" spc="-1" strike="noStrike">
                <a:solidFill>
                  <a:srgbClr val="000000"/>
                </a:solidFill>
                <a:latin typeface="Montserrat Light"/>
                <a:ea typeface="Montserrat Light"/>
              </a:rPr>
              <a:t>.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200" spc="-1" strike="noStrike">
              <a:latin typeface="Arial"/>
            </a:endParaRPr>
          </a:p>
          <a:p>
            <a:pPr marL="171360" indent="-170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200" spc="-1" strike="noStrike">
                <a:solidFill>
                  <a:srgbClr val="000000"/>
                </a:solidFill>
                <a:latin typeface="Montserrat Light"/>
                <a:ea typeface="Montserrat Light"/>
              </a:rPr>
              <a:t>Inserção de um capítulo para configurar o modelo de gelo marinho.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200" spc="-1" strike="noStrike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77760" y="311760"/>
            <a:ext cx="59421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1f4e79"/>
                </a:solidFill>
                <a:latin typeface="Montserrat Light"/>
                <a:ea typeface="Montserrat Light"/>
              </a:rPr>
              <a:t>Guia Prático para Configuração do COAWST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384" name="Picture 5_1" descr="Water next to the ocean&#10;&#10;Description generated with high confidence"/>
          <p:cNvPicPr/>
          <p:nvPr/>
        </p:nvPicPr>
        <p:blipFill>
          <a:blip r:embed="rId1"/>
          <a:srcRect l="8015" t="0" r="8015" b="0"/>
          <a:stretch/>
        </p:blipFill>
        <p:spPr>
          <a:xfrm>
            <a:off x="6123960" y="2880"/>
            <a:ext cx="3954600" cy="5663160"/>
          </a:xfrm>
          <a:prstGeom prst="rect">
            <a:avLst/>
          </a:prstGeom>
          <a:ln>
            <a:noFill/>
          </a:ln>
        </p:spPr>
      </p:pic>
      <p:pic>
        <p:nvPicPr>
          <p:cNvPr id="385" name="Picture 7_0" descr="A close up of a map&#10;&#10;Description generated with high confidence"/>
          <p:cNvPicPr/>
          <p:nvPr/>
        </p:nvPicPr>
        <p:blipFill>
          <a:blip r:embed="rId2"/>
          <a:stretch/>
        </p:blipFill>
        <p:spPr>
          <a:xfrm>
            <a:off x="572040" y="3617640"/>
            <a:ext cx="1990800" cy="1554120"/>
          </a:xfrm>
          <a:prstGeom prst="rect">
            <a:avLst/>
          </a:prstGeom>
          <a:ln>
            <a:noFill/>
          </a:ln>
        </p:spPr>
      </p:pic>
      <p:pic>
        <p:nvPicPr>
          <p:cNvPr id="386" name="Picture 5_2" descr="A screenshot of a cell phone&#10;&#10;Description generated with very high confidence"/>
          <p:cNvPicPr/>
          <p:nvPr/>
        </p:nvPicPr>
        <p:blipFill>
          <a:blip r:embed="rId3"/>
          <a:stretch/>
        </p:blipFill>
        <p:spPr>
          <a:xfrm>
            <a:off x="2943360" y="3509640"/>
            <a:ext cx="2698920" cy="1765440"/>
          </a:xfrm>
          <a:prstGeom prst="rect">
            <a:avLst/>
          </a:prstGeom>
          <a:ln>
            <a:noFill/>
          </a:ln>
        </p:spPr>
      </p:pic>
      <p:sp>
        <p:nvSpPr>
          <p:cNvPr id="387" name="CustomShape 4"/>
          <p:cNvSpPr/>
          <p:nvPr/>
        </p:nvSpPr>
        <p:spPr>
          <a:xfrm>
            <a:off x="341640" y="5203440"/>
            <a:ext cx="571572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900" spc="-1" strike="noStrike">
                <a:solidFill>
                  <a:srgbClr val="000000"/>
                </a:solidFill>
                <a:latin typeface="Calibri"/>
                <a:ea typeface="Calibri"/>
              </a:rPr>
              <a:t>SUTIL, U. A.; PEZZI, L. P. Guia prático para utilização do COAWST - 2ª Edição. São José dos Campos: INPE, 2019. 100 p. IBI: &lt;8JMKD3MGPCW/3DT298SL&gt;. ISBN: &lt;978-85-17-00098-0&gt;. Disponível em: &lt;http://urlib.net/rep/8JMKD3MGP3W34R/3TUTUJB&gt;</a:t>
            </a:r>
            <a:endParaRPr b="0" lang="pt-BR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503640" y="225720"/>
            <a:ext cx="906948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Próximos passos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89" name="CustomShape 2"/>
          <p:cNvSpPr/>
          <p:nvPr/>
        </p:nvSpPr>
        <p:spPr>
          <a:xfrm>
            <a:off x="503640" y="1326600"/>
            <a:ext cx="9069480" cy="32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roid Sans Fallback"/>
              </a:rPr>
              <a:t>Finalizar a compilação do caso Sandy;</a:t>
            </a:r>
            <a:endParaRPr b="0" lang="pt-BR" sz="24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4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roid Sans Fallback"/>
              </a:rPr>
              <a:t>Análise preliminar do caso Sandy;</a:t>
            </a:r>
            <a:endParaRPr b="0" lang="pt-BR" sz="24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4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roid Sans Fallback"/>
              </a:rPr>
              <a:t>Simulação e análise de um estudo de 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roid Sans Fallback"/>
              </a:rPr>
              <a:t>caso para a nossa região.</a:t>
            </a:r>
            <a:endParaRPr b="0" lang="pt-BR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503640" y="225720"/>
            <a:ext cx="906948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Por que acoplamento entre modelos numéricos é importante?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503640" y="1326600"/>
            <a:ext cx="9069480" cy="32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roid Sans Fallback"/>
              </a:rPr>
              <a:t>Aumento do desempenho computacional possibilitou o uso de modelos numéricos para prever eventos naturais com melhor resolução espacial e com uma física mais complexa</a:t>
            </a:r>
            <a:r>
              <a:rPr b="0" lang="pt-BR" sz="2400" spc="-1" strike="noStrike" baseline="30000">
                <a:solidFill>
                  <a:srgbClr val="000000"/>
                </a:solidFill>
                <a:latin typeface="Arial"/>
                <a:ea typeface="Droid Sans Fallback"/>
              </a:rPr>
              <a:t>1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roid Sans Fallback"/>
              </a:rPr>
              <a:t>;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roid Sans Fallback"/>
              </a:rPr>
              <a:t>O acoplamento entre modelos é um método que permite o aumento da complexidade nas simulações</a:t>
            </a:r>
            <a:r>
              <a:rPr b="0" lang="pt-BR" sz="2400" spc="-1" strike="noStrike" baseline="30000">
                <a:solidFill>
                  <a:srgbClr val="000000"/>
                </a:solidFill>
                <a:latin typeface="Arial"/>
                <a:ea typeface="Droid Sans Fallback"/>
              </a:rPr>
              <a:t>1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roid Sans Fallback"/>
              </a:rPr>
              <a:t>;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roid Sans Fallback"/>
              </a:rPr>
              <a:t>Permite que os efeitos de maior escala influenciem diretamente na resposta dos efeitos de menor escala</a:t>
            </a:r>
            <a:r>
              <a:rPr b="0" lang="pt-BR" sz="2400" spc="-1" strike="noStrike" baseline="30000">
                <a:solidFill>
                  <a:srgbClr val="000000"/>
                </a:solidFill>
                <a:latin typeface="Arial"/>
                <a:ea typeface="Droid Sans Fallback"/>
              </a:rPr>
              <a:t>1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roid Sans Fallback"/>
              </a:rPr>
              <a:t>.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 baseline="30000">
                <a:solidFill>
                  <a:srgbClr val="000000"/>
                </a:solidFill>
                <a:latin typeface="Arial"/>
                <a:ea typeface="Droid Sans Fallback"/>
              </a:rPr>
              <a:t>1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roid Sans Fallback"/>
              </a:rPr>
              <a:t>Warner et al. (2010)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151920" y="870120"/>
            <a:ext cx="9524160" cy="57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322" name="image6.png_0" descr=""/>
          <p:cNvPicPr/>
          <p:nvPr/>
        </p:nvPicPr>
        <p:blipFill>
          <a:blip r:embed="rId1"/>
          <a:stretch/>
        </p:blipFill>
        <p:spPr>
          <a:xfrm>
            <a:off x="222120" y="1391760"/>
            <a:ext cx="5249880" cy="2856240"/>
          </a:xfrm>
          <a:prstGeom prst="rect">
            <a:avLst/>
          </a:prstGeom>
          <a:ln>
            <a:noFill/>
          </a:ln>
        </p:spPr>
      </p:pic>
      <p:sp>
        <p:nvSpPr>
          <p:cNvPr id="323" name="CustomShape 2"/>
          <p:cNvSpPr/>
          <p:nvPr/>
        </p:nvSpPr>
        <p:spPr>
          <a:xfrm>
            <a:off x="5798520" y="1880280"/>
            <a:ext cx="3992040" cy="232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Interação oceano-atmosfera na região 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 Confluência Brasil-Malvinas. O 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calor que está contido na camada 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limite oceânica é disponibilizado via 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TSM e modula o sinal da camada 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limite atmosférica.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 acoplamento, neste caso, pode 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fornecer resultados mais acurados.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914760" y="4147200"/>
            <a:ext cx="3992040" cy="27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Fonte: Pezzi et al. (2005)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25" name="CustomShape 4"/>
          <p:cNvSpPr/>
          <p:nvPr/>
        </p:nvSpPr>
        <p:spPr>
          <a:xfrm>
            <a:off x="504000" y="209520"/>
            <a:ext cx="9070560" cy="97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Por que o acoplamento é importante?</a:t>
            </a:r>
            <a:endParaRPr b="0" lang="pt-BR" sz="3600" spc="-1" strike="noStrike">
              <a:latin typeface="Arial"/>
            </a:endParaRPr>
          </a:p>
        </p:txBody>
      </p:sp>
    </p:spTree>
  </p:cSld>
  <p:transition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515880" y="295200"/>
            <a:ext cx="907092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136dee"/>
                </a:solidFill>
                <a:latin typeface="Source Sans Pro Light"/>
                <a:ea typeface="DejaVu Sans"/>
              </a:rPr>
              <a:t>INTRODUÇÃO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0" y="5453640"/>
            <a:ext cx="10078920" cy="214920"/>
          </a:xfrm>
          <a:prstGeom prst="rect">
            <a:avLst/>
          </a:prstGeom>
          <a:solidFill>
            <a:srgbClr val="4f81b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3"/>
          <p:cNvSpPr/>
          <p:nvPr/>
        </p:nvSpPr>
        <p:spPr>
          <a:xfrm>
            <a:off x="0" y="0"/>
            <a:ext cx="10078920" cy="214920"/>
          </a:xfrm>
          <a:prstGeom prst="rect">
            <a:avLst/>
          </a:prstGeom>
          <a:solidFill>
            <a:srgbClr val="4f81b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9" name="Espaço Reservado para Conteúdo 3_0" descr=""/>
          <p:cNvPicPr/>
          <p:nvPr/>
        </p:nvPicPr>
        <p:blipFill>
          <a:blip r:embed="rId1"/>
          <a:srcRect l="4795" t="0" r="7065" b="0"/>
          <a:stretch/>
        </p:blipFill>
        <p:spPr>
          <a:xfrm>
            <a:off x="3487320" y="1354680"/>
            <a:ext cx="6591960" cy="3461040"/>
          </a:xfrm>
          <a:prstGeom prst="rect">
            <a:avLst/>
          </a:prstGeom>
          <a:ln w="9360">
            <a:noFill/>
          </a:ln>
        </p:spPr>
      </p:pic>
      <p:pic>
        <p:nvPicPr>
          <p:cNvPr id="330" name="Picture 2_2" descr="Captura de Tela 2015-09-29 às 18.53.18.png"/>
          <p:cNvPicPr/>
          <p:nvPr/>
        </p:nvPicPr>
        <p:blipFill>
          <a:blip r:embed="rId2"/>
          <a:stretch/>
        </p:blipFill>
        <p:spPr>
          <a:xfrm>
            <a:off x="0" y="850680"/>
            <a:ext cx="3554640" cy="4449240"/>
          </a:xfrm>
          <a:prstGeom prst="rect">
            <a:avLst/>
          </a:prstGeom>
          <a:ln w="9360">
            <a:noFill/>
          </a:ln>
        </p:spPr>
      </p:pic>
      <p:sp>
        <p:nvSpPr>
          <p:cNvPr id="331" name="CustomShape 4"/>
          <p:cNvSpPr/>
          <p:nvPr/>
        </p:nvSpPr>
        <p:spPr>
          <a:xfrm rot="1969800">
            <a:off x="1901520" y="1674360"/>
            <a:ext cx="670320" cy="1428480"/>
          </a:xfrm>
          <a:prstGeom prst="ellipse">
            <a:avLst/>
          </a:prstGeom>
          <a:noFill/>
          <a:ln w="31680">
            <a:solidFill>
              <a:srgbClr val="ffff00"/>
            </a:solidFill>
            <a:round/>
          </a:ln>
          <a:effectLst>
            <a:outerShdw dir="5400000" dist="23040">
              <a:srgbClr val="80808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515880" y="295200"/>
            <a:ext cx="907092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136dee"/>
                </a:solidFill>
                <a:latin typeface="Source Sans Pro Light"/>
                <a:ea typeface="DejaVu Sans"/>
              </a:rPr>
              <a:t>RESULTADOS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0" y="5453640"/>
            <a:ext cx="10078920" cy="214920"/>
          </a:xfrm>
          <a:prstGeom prst="rect">
            <a:avLst/>
          </a:prstGeom>
          <a:solidFill>
            <a:srgbClr val="4f81b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3"/>
          <p:cNvSpPr/>
          <p:nvPr/>
        </p:nvSpPr>
        <p:spPr>
          <a:xfrm>
            <a:off x="0" y="0"/>
            <a:ext cx="10078920" cy="214920"/>
          </a:xfrm>
          <a:prstGeom prst="rect">
            <a:avLst/>
          </a:prstGeom>
          <a:solidFill>
            <a:srgbClr val="4f81b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4"/>
          <p:cNvSpPr/>
          <p:nvPr/>
        </p:nvSpPr>
        <p:spPr>
          <a:xfrm>
            <a:off x="198720" y="4659840"/>
            <a:ext cx="9523080" cy="76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pt-BR" sz="14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Seção zonal da Temperatura do Ar e Temperatura do </a:t>
            </a:r>
            <a:r>
              <a:rPr b="0" lang="pt-BR" sz="14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Mar (</a:t>
            </a:r>
            <a:r>
              <a:rPr b="0" lang="pt-BR" sz="1400" spc="-1" strike="noStrike" baseline="30000">
                <a:solidFill>
                  <a:srgbClr val="000000"/>
                </a:solidFill>
                <a:latin typeface="Source Sans Pro"/>
                <a:ea typeface="DejaVu Sans"/>
              </a:rPr>
              <a:t>o</a:t>
            </a:r>
            <a:r>
              <a:rPr b="0" lang="pt-BR" sz="14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C) em 41</a:t>
            </a:r>
            <a:r>
              <a:rPr b="0" lang="pt-BR" sz="1400" spc="-1" strike="noStrike" baseline="30000">
                <a:solidFill>
                  <a:srgbClr val="000000"/>
                </a:solidFill>
                <a:latin typeface="Source Sans Pro"/>
                <a:ea typeface="DejaVu Sans"/>
              </a:rPr>
              <a:t>o</a:t>
            </a:r>
            <a:r>
              <a:rPr b="0" lang="pt-BR" sz="14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S, entre 60</a:t>
            </a:r>
            <a:r>
              <a:rPr b="0" lang="pt-BR" sz="1400" spc="-1" strike="noStrike" baseline="30000">
                <a:solidFill>
                  <a:srgbClr val="000000"/>
                </a:solidFill>
                <a:latin typeface="Source Sans Pro"/>
                <a:ea typeface="DejaVu Sans"/>
              </a:rPr>
              <a:t>o</a:t>
            </a:r>
            <a:r>
              <a:rPr b="0" lang="pt-BR" sz="14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O e  30</a:t>
            </a:r>
            <a:r>
              <a:rPr b="0" lang="pt-BR" sz="1400" spc="-1" strike="noStrike" baseline="30000">
                <a:solidFill>
                  <a:srgbClr val="000000"/>
                </a:solidFill>
                <a:latin typeface="Source Sans Pro"/>
                <a:ea typeface="DejaVu Sans"/>
              </a:rPr>
              <a:t>o</a:t>
            </a:r>
            <a:r>
              <a:rPr b="0" lang="pt-BR" sz="14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O  para o dia 27 </a:t>
            </a:r>
            <a:r>
              <a:rPr b="0" lang="pt-BR" sz="14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de agosto de 2014 OOZ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336" name="Picture 2_3" descr=""/>
          <p:cNvPicPr/>
          <p:nvPr/>
        </p:nvPicPr>
        <p:blipFill>
          <a:blip r:embed="rId1"/>
          <a:stretch/>
        </p:blipFill>
        <p:spPr>
          <a:xfrm>
            <a:off x="992160" y="1118520"/>
            <a:ext cx="8029440" cy="2370960"/>
          </a:xfrm>
          <a:prstGeom prst="rect">
            <a:avLst/>
          </a:prstGeom>
          <a:ln w="9360">
            <a:noFill/>
          </a:ln>
        </p:spPr>
      </p:pic>
      <p:pic>
        <p:nvPicPr>
          <p:cNvPr id="337" name="Picture 3_0" descr=""/>
          <p:cNvPicPr/>
          <p:nvPr/>
        </p:nvPicPr>
        <p:blipFill>
          <a:blip r:embed="rId2"/>
          <a:stretch/>
        </p:blipFill>
        <p:spPr>
          <a:xfrm>
            <a:off x="1309680" y="2517480"/>
            <a:ext cx="3333240" cy="204228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Imagem 23" descr=""/>
          <p:cNvPicPr/>
          <p:nvPr/>
        </p:nvPicPr>
        <p:blipFill>
          <a:blip r:embed="rId1"/>
          <a:srcRect l="19404" t="73776" r="23002" b="21906"/>
          <a:stretch/>
        </p:blipFill>
        <p:spPr>
          <a:xfrm>
            <a:off x="5357520" y="5127480"/>
            <a:ext cx="3984840" cy="178200"/>
          </a:xfrm>
          <a:prstGeom prst="rect">
            <a:avLst/>
          </a:prstGeom>
          <a:ln>
            <a:noFill/>
          </a:ln>
        </p:spPr>
      </p:pic>
      <p:sp>
        <p:nvSpPr>
          <p:cNvPr id="339" name="CustomShape 1"/>
          <p:cNvSpPr/>
          <p:nvPr/>
        </p:nvSpPr>
        <p:spPr>
          <a:xfrm>
            <a:off x="0" y="123840"/>
            <a:ext cx="100803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Calibri"/>
              </a:rPr>
              <a:t>The study of air-sea interaction in an </a:t>
            </a:r>
            <a:r>
              <a:rPr b="1" lang="pt-BR" sz="2400" spc="-1" strike="noStrike">
                <a:solidFill>
                  <a:srgbClr val="000000"/>
                </a:solidFill>
                <a:latin typeface="Calibri"/>
              </a:rPr>
              <a:t>Extratropical Cyclone on the Atlantic </a:t>
            </a:r>
            <a:r>
              <a:rPr b="1" lang="pt-BR" sz="2400" spc="-1" strike="noStrike">
                <a:solidFill>
                  <a:srgbClr val="000000"/>
                </a:solidFill>
                <a:latin typeface="Calibri"/>
              </a:rPr>
              <a:t>Southwest: a high resolution numerical </a:t>
            </a:r>
            <a:r>
              <a:rPr b="1" lang="pt-BR" sz="2400" spc="-1" strike="noStrike">
                <a:solidFill>
                  <a:srgbClr val="000000"/>
                </a:solidFill>
                <a:latin typeface="Calibri"/>
              </a:rPr>
              <a:t>approach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6072120" y="989280"/>
            <a:ext cx="325440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000000"/>
                </a:solidFill>
                <a:latin typeface="Calibri"/>
              </a:rPr>
              <a:t>Latent Heat Flux (W/m</a:t>
            </a:r>
            <a:r>
              <a:rPr b="1" lang="pt-BR" sz="1400" spc="-1" strike="noStrike" baseline="30000">
                <a:solidFill>
                  <a:srgbClr val="000000"/>
                </a:solidFill>
                <a:latin typeface="Calibri"/>
              </a:rPr>
              <a:t>2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</a:rPr>
              <a:t>) and Wind at at 10m (m/s)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845280" y="989280"/>
            <a:ext cx="40442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000000"/>
                </a:solidFill>
                <a:latin typeface="Calibri"/>
              </a:rPr>
              <a:t>Zonal cross section at 30</a:t>
            </a:r>
            <a:r>
              <a:rPr b="1" lang="pt-BR" sz="1400" spc="-1" strike="noStrike" baseline="30000">
                <a:solidFill>
                  <a:srgbClr val="000000"/>
                </a:solidFill>
                <a:latin typeface="Calibri"/>
              </a:rPr>
              <a:t>o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</a:rPr>
              <a:t>S: </a:t>
            </a:r>
            <a:r>
              <a:rPr b="1" lang="pt-BR" sz="1400" spc="-1" strike="noStrike">
                <a:solidFill>
                  <a:srgbClr val="ff0000"/>
                </a:solidFill>
                <a:latin typeface="Calibri"/>
              </a:rPr>
              <a:t>Latent Heat Flux (W/m</a:t>
            </a:r>
            <a:r>
              <a:rPr b="1" lang="pt-BR" sz="1400" spc="-1" strike="noStrike" baseline="30000">
                <a:solidFill>
                  <a:srgbClr val="ff0000"/>
                </a:solidFill>
                <a:latin typeface="Calibri"/>
              </a:rPr>
              <a:t>2</a:t>
            </a:r>
            <a:r>
              <a:rPr b="1" lang="pt-BR" sz="1400" spc="-1" strike="noStrike">
                <a:solidFill>
                  <a:srgbClr val="ff0000"/>
                </a:solidFill>
                <a:latin typeface="Calibri"/>
              </a:rPr>
              <a:t>)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</a:rPr>
              <a:t>,</a:t>
            </a: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400" spc="-1" strike="noStrike">
                <a:solidFill>
                  <a:srgbClr val="0070c0"/>
                </a:solidFill>
                <a:latin typeface="Calibri"/>
              </a:rPr>
              <a:t> </a:t>
            </a:r>
            <a:r>
              <a:rPr b="1" lang="pt-BR" sz="1400" spc="-1" strike="noStrike">
                <a:solidFill>
                  <a:srgbClr val="0070c0"/>
                </a:solidFill>
                <a:latin typeface="Calibri"/>
              </a:rPr>
              <a:t>Daily Precipitation (mm) 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1" lang="pt-BR" sz="1400" spc="-1" strike="noStrike">
                <a:solidFill>
                  <a:srgbClr val="92d050"/>
                </a:solidFill>
                <a:latin typeface="Calibri"/>
              </a:rPr>
              <a:t>Divergence (10</a:t>
            </a:r>
            <a:r>
              <a:rPr b="1" lang="pt-BR" sz="1400" spc="-1" strike="noStrike" baseline="30000">
                <a:solidFill>
                  <a:srgbClr val="92d050"/>
                </a:solidFill>
                <a:latin typeface="Calibri"/>
              </a:rPr>
              <a:t>4</a:t>
            </a:r>
            <a:r>
              <a:rPr b="1" lang="pt-BR" sz="1400" spc="-1" strike="noStrike">
                <a:solidFill>
                  <a:srgbClr val="92d050"/>
                </a:solidFill>
                <a:latin typeface="Calibri"/>
              </a:rPr>
              <a:t> s</a:t>
            </a:r>
            <a:r>
              <a:rPr b="1" lang="pt-BR" sz="1400" spc="-1" strike="noStrike" baseline="30000">
                <a:solidFill>
                  <a:srgbClr val="92d050"/>
                </a:solidFill>
                <a:latin typeface="Calibri"/>
              </a:rPr>
              <a:t>-1</a:t>
            </a:r>
            <a:r>
              <a:rPr b="0" lang="pt-BR" sz="1400" spc="-1" strike="noStrike">
                <a:solidFill>
                  <a:srgbClr val="92d050"/>
                </a:solidFill>
                <a:latin typeface="Calibri"/>
              </a:rPr>
              <a:t>)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342" name="Imagem 15" descr="F:\wrf.png"/>
          <p:cNvPicPr/>
          <p:nvPr/>
        </p:nvPicPr>
        <p:blipFill>
          <a:blip r:embed="rId2"/>
          <a:srcRect l="0" t="16900" r="0" b="15914"/>
          <a:stretch/>
        </p:blipFill>
        <p:spPr>
          <a:xfrm>
            <a:off x="1155960" y="3460680"/>
            <a:ext cx="3249000" cy="1636920"/>
          </a:xfrm>
          <a:prstGeom prst="rect">
            <a:avLst/>
          </a:prstGeom>
          <a:ln>
            <a:noFill/>
          </a:ln>
        </p:spPr>
      </p:pic>
      <p:pic>
        <p:nvPicPr>
          <p:cNvPr id="343" name="Imagem 16" descr="F:\coawst.png"/>
          <p:cNvPicPr/>
          <p:nvPr/>
        </p:nvPicPr>
        <p:blipFill>
          <a:blip r:embed="rId3"/>
          <a:srcRect l="0" t="18919" r="0" b="14142"/>
          <a:stretch/>
        </p:blipFill>
        <p:spPr>
          <a:xfrm>
            <a:off x="1150200" y="1674360"/>
            <a:ext cx="3260880" cy="1636920"/>
          </a:xfrm>
          <a:prstGeom prst="rect">
            <a:avLst/>
          </a:prstGeom>
          <a:ln>
            <a:noFill/>
          </a:ln>
        </p:spPr>
      </p:pic>
      <p:pic>
        <p:nvPicPr>
          <p:cNvPr id="344" name="Imagem 17" descr=""/>
          <p:cNvPicPr/>
          <p:nvPr/>
        </p:nvPicPr>
        <p:blipFill>
          <a:blip r:embed="rId4"/>
          <a:srcRect l="19404" t="13136" r="23002" b="28406"/>
          <a:stretch/>
        </p:blipFill>
        <p:spPr>
          <a:xfrm>
            <a:off x="6114240" y="3549600"/>
            <a:ext cx="2736000" cy="1607400"/>
          </a:xfrm>
          <a:prstGeom prst="rect">
            <a:avLst/>
          </a:prstGeom>
          <a:ln>
            <a:noFill/>
          </a:ln>
        </p:spPr>
      </p:pic>
      <p:pic>
        <p:nvPicPr>
          <p:cNvPr id="345" name="Imagem 18" descr=""/>
          <p:cNvPicPr/>
          <p:nvPr/>
        </p:nvPicPr>
        <p:blipFill>
          <a:blip r:embed="rId5"/>
          <a:srcRect l="19935" t="13727" r="22829" b="28712"/>
          <a:stretch/>
        </p:blipFill>
        <p:spPr>
          <a:xfrm>
            <a:off x="6134760" y="1703880"/>
            <a:ext cx="2715480" cy="1607400"/>
          </a:xfrm>
          <a:prstGeom prst="rect">
            <a:avLst/>
          </a:prstGeom>
          <a:ln>
            <a:noFill/>
          </a:ln>
        </p:spPr>
      </p:pic>
      <p:sp>
        <p:nvSpPr>
          <p:cNvPr id="346" name="CustomShape 4"/>
          <p:cNvSpPr/>
          <p:nvPr/>
        </p:nvSpPr>
        <p:spPr>
          <a:xfrm>
            <a:off x="1888560" y="1465560"/>
            <a:ext cx="15908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</a:rPr>
              <a:t>COAWST (WRF+ROMS)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47" name="CustomShape 5"/>
          <p:cNvSpPr/>
          <p:nvPr/>
        </p:nvSpPr>
        <p:spPr>
          <a:xfrm>
            <a:off x="6848640" y="1465560"/>
            <a:ext cx="15908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</a:rPr>
              <a:t>COAWST (WRF+ROMS)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48" name="CustomShape 6"/>
          <p:cNvSpPr/>
          <p:nvPr/>
        </p:nvSpPr>
        <p:spPr>
          <a:xfrm>
            <a:off x="2367720" y="3311640"/>
            <a:ext cx="4690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</a:rPr>
              <a:t>WRF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49" name="CustomShape 7"/>
          <p:cNvSpPr/>
          <p:nvPr/>
        </p:nvSpPr>
        <p:spPr>
          <a:xfrm>
            <a:off x="7448760" y="3311640"/>
            <a:ext cx="4690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</a:rPr>
              <a:t>WRF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50" name="Line 8"/>
          <p:cNvSpPr/>
          <p:nvPr/>
        </p:nvSpPr>
        <p:spPr>
          <a:xfrm>
            <a:off x="6468840" y="2597040"/>
            <a:ext cx="2381760" cy="0"/>
          </a:xfrm>
          <a:prstGeom prst="line">
            <a:avLst/>
          </a:prstGeom>
          <a:ln w="349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Line 9"/>
          <p:cNvSpPr/>
          <p:nvPr/>
        </p:nvSpPr>
        <p:spPr>
          <a:xfrm>
            <a:off x="6468840" y="4442760"/>
            <a:ext cx="2381760" cy="0"/>
          </a:xfrm>
          <a:prstGeom prst="line">
            <a:avLst/>
          </a:prstGeom>
          <a:ln w="349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10"/>
          <p:cNvSpPr/>
          <p:nvPr/>
        </p:nvSpPr>
        <p:spPr>
          <a:xfrm flipH="1">
            <a:off x="4404600" y="2597040"/>
            <a:ext cx="1825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11"/>
          <p:cNvSpPr/>
          <p:nvPr/>
        </p:nvSpPr>
        <p:spPr>
          <a:xfrm flipH="1">
            <a:off x="4404600" y="4443120"/>
            <a:ext cx="1825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632880" y="146520"/>
            <a:ext cx="8694360" cy="3989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751"/>
              </a:spcBef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Precipitação diária: 02 de setembro de 2006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5" name="Imagem 4" descr=""/>
          <p:cNvPicPr/>
          <p:nvPr/>
        </p:nvPicPr>
        <p:blipFill>
          <a:blip r:embed="rId1"/>
          <a:stretch/>
        </p:blipFill>
        <p:spPr>
          <a:xfrm>
            <a:off x="2185200" y="722160"/>
            <a:ext cx="5589360" cy="48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Imagem 92" descr=""/>
          <p:cNvPicPr/>
          <p:nvPr/>
        </p:nvPicPr>
        <p:blipFill>
          <a:blip r:embed="rId1"/>
          <a:stretch/>
        </p:blipFill>
        <p:spPr>
          <a:xfrm>
            <a:off x="120600" y="1224000"/>
            <a:ext cx="3454200" cy="2952000"/>
          </a:xfrm>
          <a:prstGeom prst="rect">
            <a:avLst/>
          </a:prstGeom>
          <a:ln>
            <a:noFill/>
          </a:ln>
        </p:spPr>
      </p:pic>
      <p:pic>
        <p:nvPicPr>
          <p:cNvPr id="357" name="Imagem 2_0" descr=""/>
          <p:cNvPicPr/>
          <p:nvPr/>
        </p:nvPicPr>
        <p:blipFill>
          <a:blip r:embed="rId2"/>
          <a:stretch/>
        </p:blipFill>
        <p:spPr>
          <a:xfrm>
            <a:off x="4752000" y="1512000"/>
            <a:ext cx="5040000" cy="2432160"/>
          </a:xfrm>
          <a:prstGeom prst="rect">
            <a:avLst/>
          </a:prstGeom>
          <a:ln>
            <a:noFill/>
          </a:ln>
        </p:spPr>
      </p:pic>
      <p:sp>
        <p:nvSpPr>
          <p:cNvPr id="358" name="CustomShape 1"/>
          <p:cNvSpPr/>
          <p:nvPr/>
        </p:nvSpPr>
        <p:spPr>
          <a:xfrm>
            <a:off x="408240" y="3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Estudo de caso: Ciclone extratropical de agosto de 2014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248040" y="-74160"/>
            <a:ext cx="8963280" cy="25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85000"/>
              </a:lnSpc>
            </a:pPr>
            <a:r>
              <a:rPr b="0" lang="pt-BR" sz="4000" spc="-52" strike="noStrike">
                <a:solidFill>
                  <a:srgbClr val="404040"/>
                </a:solidFill>
                <a:latin typeface="Calibri"/>
                <a:ea typeface="Noto Sans CJK SC"/>
              </a:rPr>
              <a:t>Coupled Ocean-Atmosphere-Wave Sediment Transport Modeling System</a:t>
            </a:r>
            <a:endParaRPr b="0" lang="pt-BR" sz="4000" spc="-1" strike="noStrike">
              <a:latin typeface="Arial"/>
            </a:endParaRPr>
          </a:p>
          <a:p>
            <a:pPr algn="ctr">
              <a:lnSpc>
                <a:spcPct val="85000"/>
              </a:lnSpc>
            </a:pPr>
            <a:endParaRPr b="0" lang="pt-BR" sz="4000" spc="-1" strike="noStrike">
              <a:latin typeface="Arial"/>
            </a:endParaRPr>
          </a:p>
          <a:p>
            <a:pPr algn="ctr">
              <a:lnSpc>
                <a:spcPct val="85000"/>
              </a:lnSpc>
            </a:pPr>
            <a:endParaRPr b="0" lang="pt-BR" sz="4000" spc="-1" strike="noStrike">
              <a:latin typeface="Arial"/>
            </a:endParaRPr>
          </a:p>
        </p:txBody>
      </p:sp>
      <p:pic>
        <p:nvPicPr>
          <p:cNvPr id="360" name="Picture 2" descr="Diagram of the model process"/>
          <p:cNvPicPr/>
          <p:nvPr/>
        </p:nvPicPr>
        <p:blipFill>
          <a:blip r:embed="rId1"/>
          <a:stretch/>
        </p:blipFill>
        <p:spPr>
          <a:xfrm>
            <a:off x="432000" y="1872000"/>
            <a:ext cx="4227120" cy="3300120"/>
          </a:xfrm>
          <a:prstGeom prst="rect">
            <a:avLst/>
          </a:prstGeom>
          <a:ln>
            <a:noFill/>
          </a:ln>
        </p:spPr>
      </p:pic>
      <p:pic>
        <p:nvPicPr>
          <p:cNvPr id="361" name="Picture 2_0" descr="Modeling steps"/>
          <p:cNvPicPr/>
          <p:nvPr/>
        </p:nvPicPr>
        <p:blipFill>
          <a:blip r:embed="rId2"/>
          <a:stretch/>
        </p:blipFill>
        <p:spPr>
          <a:xfrm>
            <a:off x="5472000" y="1872000"/>
            <a:ext cx="4195440" cy="3300120"/>
          </a:xfrm>
          <a:prstGeom prst="rect">
            <a:avLst/>
          </a:prstGeom>
          <a:ln>
            <a:noFill/>
          </a:ln>
        </p:spPr>
      </p:pic>
      <p:sp>
        <p:nvSpPr>
          <p:cNvPr id="362" name="CustomShape 2"/>
          <p:cNvSpPr/>
          <p:nvPr/>
        </p:nvSpPr>
        <p:spPr>
          <a:xfrm>
            <a:off x="4032000" y="5328000"/>
            <a:ext cx="16297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Noto Sans CJK SC"/>
              </a:rPr>
              <a:t>Warner et al. (2010)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Application>LibreOffice/6.3.5.2$Linux_X86_64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2020-07-14T15:25:59Z</dcterms:created>
  <dc:creator/>
  <dc:description/>
  <dc:language>pt-BR</dc:language>
  <cp:lastModifiedBy/>
  <dcterms:modified xsi:type="dcterms:W3CDTF">2020-07-15T11:19:09Z</dcterms:modified>
  <cp:revision>8</cp:revision>
  <dc:subject/>
  <dc:title/>
</cp:coreProperties>
</file>